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04" r:id="rId3"/>
    <p:sldId id="264" r:id="rId4"/>
    <p:sldId id="282" r:id="rId5"/>
    <p:sldId id="301" r:id="rId6"/>
    <p:sldId id="266" r:id="rId7"/>
    <p:sldId id="267" r:id="rId8"/>
    <p:sldId id="300" r:id="rId9"/>
    <p:sldId id="286" r:id="rId10"/>
    <p:sldId id="289" r:id="rId11"/>
    <p:sldId id="287" r:id="rId12"/>
    <p:sldId id="288" r:id="rId13"/>
    <p:sldId id="270" r:id="rId14"/>
    <p:sldId id="298" r:id="rId15"/>
    <p:sldId id="272" r:id="rId16"/>
    <p:sldId id="276" r:id="rId17"/>
    <p:sldId id="271" r:id="rId18"/>
    <p:sldId id="290" r:id="rId19"/>
    <p:sldId id="293" r:id="rId20"/>
    <p:sldId id="283" r:id="rId21"/>
    <p:sldId id="296" r:id="rId22"/>
    <p:sldId id="294" r:id="rId23"/>
    <p:sldId id="306" r:id="rId24"/>
    <p:sldId id="273" r:id="rId25"/>
    <p:sldId id="274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50" autoAdjust="0"/>
    <p:restoredTop sz="94660"/>
  </p:normalViewPr>
  <p:slideViewPr>
    <p:cSldViewPr>
      <p:cViewPr varScale="1">
        <p:scale>
          <a:sx n="74" d="100"/>
          <a:sy n="74" d="100"/>
        </p:scale>
        <p:origin x="97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D623E36-3F13-4902-BE6A-888F094FA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07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BDB35-D4A0-4855-9BC6-1CFA02F83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7BBA1-FDE3-4E72-A1C3-7D7082827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37015-476E-4470-BCC5-4E8E9721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C1BF8-4730-4889-9437-D59446BB7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FF3E1-87E0-4B89-B098-1B4F20661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1C1B8-14F3-4777-AAD7-2A37C753E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D2DEF-A8DC-44EE-AA42-FD9BFFBE4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A81E4-58CD-4456-9FE9-1162738F7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7925F-5A47-48AC-A7C1-C4BBF5CCA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DE5D4-B63E-48D2-8833-001A73BED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9A075-A5D5-445F-B039-C6B246BE6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C096C-C6B2-4712-A5B0-82D770FB7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75AE8-D4FC-46A5-BB3C-51F2781DF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768A4-F787-47F6-9B18-3837CE5E2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7147BE-3F27-4C4E-8E0F-E73D9146C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Microsoft_Word_97_-_2003_Document1.doc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wmf"/><Relationship Id="rId4" Type="http://schemas.openxmlformats.org/officeDocument/2006/relationships/oleObject" Target="../embeddings/Microsoft_Word_97_-_2003_Document2.doc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wmf"/><Relationship Id="rId4" Type="http://schemas.openxmlformats.org/officeDocument/2006/relationships/oleObject" Target="../embeddings/Microsoft_Word_97_-_2003_Document3.doc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Early Atomic Theory and Structure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914400"/>
          </a:xfrm>
        </p:spPr>
        <p:txBody>
          <a:bodyPr/>
          <a:lstStyle/>
          <a:p>
            <a:pPr eaLnBrk="1" hangingPunct="1"/>
            <a:r>
              <a:rPr lang="en-US" smtClean="0"/>
              <a:t>Chapter 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G04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0"/>
            <a:ext cx="9017000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G04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0"/>
            <a:ext cx="3706813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G04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694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99"/>
                </a:solidFill>
              </a:rPr>
              <a:t>Atoms are  composed of</a:t>
            </a:r>
            <a:endParaRPr lang="en-US" smtClean="0"/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457200" y="1600200"/>
          <a:ext cx="8208963" cy="44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4" imgW="7918920" imgH="4095720" progId="Word.Document.8">
                  <p:embed/>
                </p:oleObj>
              </mc:Choice>
              <mc:Fallback>
                <p:oleObj name="Document" r:id="rId4" imgW="7918920" imgH="409572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08963" cy="440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FG04_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8636000" cy="50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99"/>
                </a:solidFill>
              </a:rPr>
              <a:t>Isotopes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smtClean="0"/>
              <a:t>Atoms which differ only in the number of neutrons present in the nucleus.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Neutrons help keep the protons together by adding to the strong nuclear force without adding to the mutually repulsive electrical force of the protons. </a:t>
            </a:r>
          </a:p>
          <a:p>
            <a:pPr lvl="1" eaLnBrk="1" hangingPunct="1"/>
            <a:r>
              <a:rPr lang="en-US" smtClean="0"/>
              <a:t>Generally 1-1.5 neutrons per proton in an atom’s nucleus.</a:t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FG02_007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660400"/>
            <a:ext cx="7618413" cy="5080000"/>
          </a:xfrm>
          <a:noFill/>
        </p:spPr>
      </p:pic>
      <p:graphicFrame>
        <p:nvGraphicFramePr>
          <p:cNvPr id="23578" name="Group 26"/>
          <p:cNvGraphicFramePr>
            <a:graphicFrameLocks noGrp="1"/>
          </p:cNvGraphicFramePr>
          <p:nvPr/>
        </p:nvGraphicFramePr>
        <p:xfrm>
          <a:off x="762000" y="5029200"/>
          <a:ext cx="7467600" cy="889000"/>
        </p:xfrm>
        <a:graphic>
          <a:graphicData uri="http://schemas.openxmlformats.org/drawingml/2006/table">
            <a:tbl>
              <a:tblPr/>
              <a:tblGrid>
                <a:gridCol w="2362200"/>
                <a:gridCol w="2667000"/>
                <a:gridCol w="2438400"/>
              </a:tblGrid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3200400"/>
          </a:xfrm>
        </p:spPr>
        <p:txBody>
          <a:bodyPr/>
          <a:lstStyle/>
          <a:p>
            <a:pPr algn="l" eaLnBrk="1" hangingPunct="1"/>
            <a:r>
              <a:rPr lang="en-US" sz="2800" smtClean="0">
                <a:solidFill>
                  <a:srgbClr val="000099"/>
                </a:solidFill>
              </a:rPr>
              <a:t>Atomic Number =  Z  </a:t>
            </a:r>
            <a:br>
              <a:rPr lang="en-US" sz="2800" smtClean="0">
                <a:solidFill>
                  <a:srgbClr val="000099"/>
                </a:solidFill>
              </a:rPr>
            </a:br>
            <a:r>
              <a:rPr lang="en-US" sz="2800" smtClean="0">
                <a:solidFill>
                  <a:srgbClr val="000099"/>
                </a:solidFill>
              </a:rPr>
              <a:t>	=  number of protons in an atom.</a:t>
            </a:r>
            <a:br>
              <a:rPr lang="en-US" sz="2800" smtClean="0">
                <a:solidFill>
                  <a:srgbClr val="000099"/>
                </a:solidFill>
              </a:rPr>
            </a:br>
            <a:r>
              <a:rPr lang="en-US" sz="2800" smtClean="0">
                <a:solidFill>
                  <a:srgbClr val="000099"/>
                </a:solidFill>
              </a:rPr>
              <a:t> 	=  number of electrons in a neutral atom.        Mass Number = number protons + number 	neutrons in an atom </a:t>
            </a:r>
          </a:p>
        </p:txBody>
      </p:sp>
      <p:pic>
        <p:nvPicPr>
          <p:cNvPr id="21507" name="Picture 3" descr="FG04_15-01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124200"/>
            <a:ext cx="76454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FG04_15-02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257800"/>
            <a:ext cx="795020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G05_07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FG05_07-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2004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G05_07-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are the building blocks of matter?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Early Greeks </a:t>
            </a:r>
          </a:p>
          <a:p>
            <a:pPr lvl="1" eaLnBrk="1" hangingPunct="1"/>
            <a:r>
              <a:rPr lang="en-US" smtClean="0"/>
              <a:t>Air, Earth, Water, Fire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Democritus (470-370 BC)</a:t>
            </a:r>
          </a:p>
          <a:p>
            <a:pPr lvl="1" eaLnBrk="1" hangingPunct="1"/>
            <a:r>
              <a:rPr lang="en-US" smtClean="0"/>
              <a:t>Atoms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John Dalton (1766-1844)</a:t>
            </a:r>
          </a:p>
          <a:p>
            <a:pPr lvl="1" eaLnBrk="1" hangingPunct="1"/>
            <a:r>
              <a:rPr lang="en-US" smtClean="0"/>
              <a:t>Modern Atomic Theory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G05_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Atomic Mass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average relative mass of the isotopes of an element compared to the atomic mass of carbon-12 (exactly 12 amu)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Atomic mass unit (amu) </a:t>
            </a:r>
          </a:p>
          <a:p>
            <a:pPr lvl="1" eaLnBrk="1" hangingPunct="1"/>
            <a:r>
              <a:rPr lang="en-US" smtClean="0"/>
              <a:t>1/12 the mass of a carbon-12 atom </a:t>
            </a:r>
          </a:p>
          <a:p>
            <a:pPr lvl="1" eaLnBrk="1" hangingPunct="1"/>
            <a:r>
              <a:rPr lang="en-US" smtClean="0"/>
              <a:t>1.6606 x 10</a:t>
            </a:r>
            <a:r>
              <a:rPr lang="en-US" baseline="30000" smtClean="0"/>
              <a:t>-24</a:t>
            </a:r>
            <a:r>
              <a:rPr lang="en-US" smtClean="0"/>
              <a:t> 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G05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FG05_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1455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_Pg113_UnFig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58496"/>
            <a:ext cx="2767584" cy="6699504"/>
          </a:xfrm>
          <a:prstGeom prst="rect">
            <a:avLst/>
          </a:prstGeom>
        </p:spPr>
      </p:pic>
      <p:pic>
        <p:nvPicPr>
          <p:cNvPr id="3" name="Picture 2" descr="04_Pg114_UnFig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0"/>
            <a:ext cx="3633216" cy="682142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99"/>
                </a:solidFill>
              </a:rPr>
              <a:t>Isotopes of Neon</a:t>
            </a:r>
            <a:endParaRPr lang="en-US" smtClean="0"/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723900" y="1981200"/>
          <a:ext cx="7810500" cy="544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4" imgW="7817400" imgH="5460840" progId="Word.Document.8">
                  <p:embed/>
                </p:oleObj>
              </mc:Choice>
              <mc:Fallback>
                <p:oleObj name="Document" r:id="rId4" imgW="7817400" imgH="546084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1981200"/>
                        <a:ext cx="7810500" cy="544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99"/>
                </a:solidFill>
              </a:rPr>
              <a:t>Isotopes of Neon</a:t>
            </a:r>
            <a:endParaRPr lang="en-US" smtClean="0"/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762000" y="1752600"/>
          <a:ext cx="76581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ocument" r:id="rId4" imgW="7817400" imgH="5460840" progId="Word.Document.8">
                  <p:embed/>
                </p:oleObj>
              </mc:Choice>
              <mc:Fallback>
                <p:oleObj name="Document" r:id="rId4" imgW="7817400" imgH="546084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7658100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99"/>
                </a:solidFill>
              </a:rPr>
              <a:t>Dalton’s Atomic Theory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87630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Elements (matter) is composed of small, indivisible particles called </a:t>
            </a:r>
            <a:r>
              <a:rPr lang="en-US" u="sng" smtClean="0"/>
              <a:t>atoms</a:t>
            </a:r>
            <a:r>
              <a:rPr lang="en-US" smtClean="0"/>
              <a:t>.		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Atoms of a given element are identical in mass and behavior.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Atoms of different elements differ in mass and behavior.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Chemical combination of elements to make different substances occurs when atoms join together in small whole number ratios.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Chemical reactions only rearrange the way the atoms are combined; the atoms themselves are not changed.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G02_050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8163" y="492125"/>
            <a:ext cx="8066087" cy="541655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Law of Constant Composition</a:t>
            </a:r>
          </a:p>
        </p:txBody>
      </p:sp>
      <p:sp>
        <p:nvSpPr>
          <p:cNvPr id="9219" name="Content Placeholder 3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2057400"/>
          </a:xfrm>
        </p:spPr>
        <p:txBody>
          <a:bodyPr/>
          <a:lstStyle/>
          <a:p>
            <a:pPr eaLnBrk="1" hangingPunct="1"/>
            <a:r>
              <a:rPr lang="en-US" dirty="0" smtClean="0"/>
              <a:t>The composition of a substance is always the same, regardless of how the substance was made or where the substance is found.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3962400"/>
            <a:ext cx="822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Atoms of two or more elements may combine in different ratios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form different compounds.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3048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Law of Multiple Proportions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5762296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Arabic Typesetting" pitchFamily="66" charset="-78"/>
                <a:cs typeface="Arabic Typesetting" pitchFamily="66" charset="-78"/>
              </a:rPr>
              <a:t>Saw these in Chapter 3-</a:t>
            </a:r>
          </a:p>
          <a:p>
            <a:r>
              <a:rPr lang="en-US" sz="4800" b="1" dirty="0" smtClean="0">
                <a:solidFill>
                  <a:srgbClr val="00B0F0"/>
                </a:solidFill>
                <a:latin typeface="Arabic Typesetting" pitchFamily="66" charset="-78"/>
                <a:cs typeface="Arabic Typesetting" pitchFamily="66" charset="-78"/>
              </a:rPr>
              <a:t>Both </a:t>
            </a:r>
            <a:r>
              <a:rPr lang="en-US" sz="4800" b="1" dirty="0" smtClean="0">
                <a:solidFill>
                  <a:srgbClr val="00B0F0"/>
                </a:solidFill>
                <a:latin typeface="Arabic Typesetting" pitchFamily="66" charset="-78"/>
                <a:cs typeface="Arabic Typesetting" pitchFamily="66" charset="-78"/>
              </a:rPr>
              <a:t>explained by Dalton’s Atomic Theory.</a:t>
            </a:r>
            <a:endParaRPr lang="en-US" sz="4800" b="1" dirty="0">
              <a:solidFill>
                <a:srgbClr val="00B0F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 Atomic Particles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G02_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413" y="887413"/>
            <a:ext cx="7621587" cy="508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G04_09-02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0"/>
            <a:ext cx="2662238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G04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"/>
            <a:ext cx="7194550" cy="637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226</Words>
  <Application>Microsoft Office PowerPoint</Application>
  <PresentationFormat>On-screen Show (4:3)</PresentationFormat>
  <Paragraphs>42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Arabic Typesetting</vt:lpstr>
      <vt:lpstr>Arial</vt:lpstr>
      <vt:lpstr>Default Design</vt:lpstr>
      <vt:lpstr>Document</vt:lpstr>
      <vt:lpstr>Early Atomic Theory and Structure</vt:lpstr>
      <vt:lpstr>What are the building blocks of matter?</vt:lpstr>
      <vt:lpstr>Dalton’s Atomic Theory</vt:lpstr>
      <vt:lpstr>PowerPoint Presentation</vt:lpstr>
      <vt:lpstr>Law of Constant Composition</vt:lpstr>
      <vt:lpstr>Sub Atomic Particles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Atoms are  composed of</vt:lpstr>
      <vt:lpstr>PowerPoint Presentation</vt:lpstr>
      <vt:lpstr>Isotopes</vt:lpstr>
      <vt:lpstr>PowerPoint Presentation</vt:lpstr>
      <vt:lpstr>Atomic Number =  Z    =  number of protons in an atom.   =  number of electrons in a neutral atom.        Mass Number = number protons + number  neutrons in an atom </vt:lpstr>
      <vt:lpstr>PowerPoint Presentation</vt:lpstr>
      <vt:lpstr>PowerPoint Presentation</vt:lpstr>
      <vt:lpstr>PowerPoint Presentation</vt:lpstr>
      <vt:lpstr>Atomic Mass</vt:lpstr>
      <vt:lpstr>PowerPoint Presentation</vt:lpstr>
      <vt:lpstr>PowerPoint Presentation</vt:lpstr>
      <vt:lpstr>Isotopes of Neon</vt:lpstr>
      <vt:lpstr>Isotopes of Neon</vt:lpstr>
    </vt:vector>
  </TitlesOfParts>
  <Company>GCCCD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Atomic Theory: The Nuclear Model of the Atom</dc:title>
  <dc:creator>GCCCD User</dc:creator>
  <cp:lastModifiedBy>Cary Willard</cp:lastModifiedBy>
  <cp:revision>36</cp:revision>
  <dcterms:created xsi:type="dcterms:W3CDTF">2002-09-10T12:58:21Z</dcterms:created>
  <dcterms:modified xsi:type="dcterms:W3CDTF">2015-09-08T21:42:22Z</dcterms:modified>
</cp:coreProperties>
</file>